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5"/>
  </p:notesMasterIdLst>
  <p:handoutMasterIdLst>
    <p:handoutMasterId r:id="rId36"/>
  </p:handoutMasterIdLst>
  <p:sldIdLst>
    <p:sldId id="276" r:id="rId2"/>
    <p:sldId id="277" r:id="rId3"/>
    <p:sldId id="278" r:id="rId4"/>
    <p:sldId id="279" r:id="rId5"/>
    <p:sldId id="281" r:id="rId6"/>
    <p:sldId id="280" r:id="rId7"/>
    <p:sldId id="282" r:id="rId8"/>
    <p:sldId id="291" r:id="rId9"/>
    <p:sldId id="290" r:id="rId10"/>
    <p:sldId id="283" r:id="rId11"/>
    <p:sldId id="317" r:id="rId12"/>
    <p:sldId id="284" r:id="rId13"/>
    <p:sldId id="293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304" r:id="rId22"/>
    <p:sldId id="285" r:id="rId23"/>
    <p:sldId id="286" r:id="rId24"/>
    <p:sldId id="287" r:id="rId25"/>
    <p:sldId id="288" r:id="rId26"/>
    <p:sldId id="307" r:id="rId27"/>
    <p:sldId id="308" r:id="rId28"/>
    <p:sldId id="309" r:id="rId29"/>
    <p:sldId id="310" r:id="rId30"/>
    <p:sldId id="311" r:id="rId31"/>
    <p:sldId id="312" r:id="rId32"/>
    <p:sldId id="289" r:id="rId33"/>
    <p:sldId id="316" r:id="rId34"/>
  </p:sldIdLst>
  <p:sldSz cx="8321675" cy="4114800"/>
  <p:notesSz cx="7023100" cy="9309100"/>
  <p:defaultTextStyle>
    <a:defPPr>
      <a:defRPr lang="en-US"/>
    </a:defPPr>
    <a:lvl1pPr marL="0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5290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0580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5870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1160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76451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1741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87031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42321" algn="l" defTabSz="7105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8" d="100"/>
          <a:sy n="148" d="100"/>
        </p:scale>
        <p:origin x="-102" y="-48"/>
      </p:cViewPr>
      <p:guideLst>
        <p:guide orient="horz" pos="1296"/>
        <p:guide pos="26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29CD-042B-4D9F-9DE0-C5420B6DF7B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4718D-AAEE-4D2C-A535-B4A58D27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3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C0EFA69-8B28-424C-84F9-709733863E7D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463" y="698500"/>
            <a:ext cx="7058026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FC98C8-CB5B-4AE8-9EDF-DEAAD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2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290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0580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5870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1160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76451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1741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87031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42321" algn="l" defTabSz="7105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2AFDF-3F82-4F0C-9B7A-09D85AC3B1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698A-3F78-47B9-8A12-B183B3DE011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698500"/>
            <a:ext cx="7058026" cy="34909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8042" y="137160"/>
            <a:ext cx="7913913" cy="362102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58" tIns="35529" rIns="71058" bIns="35529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92630" y="3212378"/>
            <a:ext cx="7938878" cy="798948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126" y="960120"/>
            <a:ext cx="7073424" cy="1068065"/>
          </a:xfrm>
        </p:spPr>
        <p:txBody>
          <a:bodyPr anchor="b">
            <a:norm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251" y="2133601"/>
            <a:ext cx="5825173" cy="8839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5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6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1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2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08042" y="137160"/>
            <a:ext cx="7913913" cy="85587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58" tIns="35529" rIns="71058" bIns="35529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92630" y="428515"/>
            <a:ext cx="7938878" cy="798948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3214" y="868680"/>
            <a:ext cx="1872377" cy="26924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6084" y="868680"/>
            <a:ext cx="5478436" cy="2692400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8042" y="137160"/>
            <a:ext cx="7913913" cy="284195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58" tIns="35529" rIns="71058" bIns="35529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5503589" y="2522155"/>
            <a:ext cx="2617750" cy="42841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1058" tIns="35529" rIns="71058" bIns="355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383763" y="2445174"/>
            <a:ext cx="5045894" cy="510083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1058" tIns="35529" rIns="71058" bIns="355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574339" y="2452537"/>
            <a:ext cx="4976242" cy="4645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71058" tIns="35529" rIns="71058" bIns="355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105024" y="2444505"/>
            <a:ext cx="3010510" cy="39092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71058" tIns="35529" rIns="71058" bIns="355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92630" y="2435133"/>
            <a:ext cx="7938878" cy="79792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71058" tIns="35529" rIns="71058" bIns="355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77" y="1478136"/>
            <a:ext cx="7073424" cy="914400"/>
          </a:xfrm>
        </p:spPr>
        <p:txBody>
          <a:bodyPr anchor="t">
            <a:normAutofit/>
          </a:bodyPr>
          <a:lstStyle>
            <a:lvl1pPr algn="ctr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397" y="862469"/>
            <a:ext cx="5840584" cy="563881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55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0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58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11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64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1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70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2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5803" y="1607515"/>
            <a:ext cx="3478460" cy="2068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227411" y="1607515"/>
            <a:ext cx="3478460" cy="2068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804" y="1606869"/>
            <a:ext cx="3478460" cy="383857"/>
          </a:xfrm>
        </p:spPr>
        <p:txBody>
          <a:bodyPr anchor="ctr"/>
          <a:lstStyle>
            <a:lvl1pPr marL="0" indent="0" algn="ctr">
              <a:buNone/>
              <a:defRPr sz="1900" b="0">
                <a:solidFill>
                  <a:schemeClr val="tx2"/>
                </a:solidFill>
                <a:latin typeface="+mj-lt"/>
              </a:defRPr>
            </a:lvl1pPr>
            <a:lvl2pPr marL="355290" indent="0">
              <a:buNone/>
              <a:defRPr sz="1600" b="1"/>
            </a:lvl2pPr>
            <a:lvl3pPr marL="710580" indent="0">
              <a:buNone/>
              <a:defRPr sz="1400" b="1"/>
            </a:lvl3pPr>
            <a:lvl4pPr marL="1065870" indent="0">
              <a:buNone/>
              <a:defRPr sz="1200" b="1"/>
            </a:lvl4pPr>
            <a:lvl5pPr marL="1421160" indent="0">
              <a:buNone/>
              <a:defRPr sz="1200" b="1"/>
            </a:lvl5pPr>
            <a:lvl6pPr marL="1776451" indent="0">
              <a:buNone/>
              <a:defRPr sz="1200" b="1"/>
            </a:lvl6pPr>
            <a:lvl7pPr marL="2131741" indent="0">
              <a:buNone/>
              <a:defRPr sz="1200" b="1"/>
            </a:lvl7pPr>
            <a:lvl8pPr marL="2487031" indent="0">
              <a:buNone/>
              <a:defRPr sz="1200" b="1"/>
            </a:lvl8pPr>
            <a:lvl9pPr marL="284232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420" y="2057400"/>
            <a:ext cx="3476515" cy="161829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0185" y="1606868"/>
            <a:ext cx="3478460" cy="383857"/>
          </a:xfrm>
        </p:spPr>
        <p:txBody>
          <a:bodyPr anchor="ctr"/>
          <a:lstStyle>
            <a:lvl1pPr marL="0" indent="0" algn="ctr">
              <a:buNone/>
              <a:defRPr sz="1900" b="0" i="0">
                <a:solidFill>
                  <a:schemeClr val="tx2"/>
                </a:solidFill>
                <a:latin typeface="+mj-lt"/>
              </a:defRPr>
            </a:lvl1pPr>
            <a:lvl2pPr marL="355290" indent="0">
              <a:buNone/>
              <a:defRPr sz="1600" b="1"/>
            </a:lvl2pPr>
            <a:lvl3pPr marL="710580" indent="0">
              <a:buNone/>
              <a:defRPr sz="1400" b="1"/>
            </a:lvl3pPr>
            <a:lvl4pPr marL="1065870" indent="0">
              <a:buNone/>
              <a:defRPr sz="1200" b="1"/>
            </a:lvl4pPr>
            <a:lvl5pPr marL="1421160" indent="0">
              <a:buNone/>
              <a:defRPr sz="1200" b="1"/>
            </a:lvl5pPr>
            <a:lvl6pPr marL="1776451" indent="0">
              <a:buNone/>
              <a:defRPr sz="1200" b="1"/>
            </a:lvl6pPr>
            <a:lvl7pPr marL="2131741" indent="0">
              <a:buNone/>
              <a:defRPr sz="1200" b="1"/>
            </a:lvl7pPr>
            <a:lvl8pPr marL="2487031" indent="0">
              <a:buNone/>
              <a:defRPr sz="1200" b="1"/>
            </a:lvl8pPr>
            <a:lvl9pPr marL="284232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7295" y="2057400"/>
            <a:ext cx="3478460" cy="161829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8042" y="137160"/>
            <a:ext cx="7913913" cy="85587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58" tIns="35529" rIns="71058" bIns="35529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92630" y="428515"/>
            <a:ext cx="7938878" cy="79792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042" y="137160"/>
            <a:ext cx="7913913" cy="85587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58" tIns="35529" rIns="71058" bIns="35529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67" y="2148840"/>
            <a:ext cx="3051281" cy="1143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66"/>
              </a:spcAft>
              <a:buNone/>
              <a:defRPr sz="1400">
                <a:solidFill>
                  <a:schemeClr val="tx2"/>
                </a:solidFill>
              </a:defRPr>
            </a:lvl1pPr>
            <a:lvl2pPr marL="355290" indent="0">
              <a:buNone/>
              <a:defRPr sz="900"/>
            </a:lvl2pPr>
            <a:lvl3pPr marL="710580" indent="0">
              <a:buNone/>
              <a:defRPr sz="800"/>
            </a:lvl3pPr>
            <a:lvl4pPr marL="1065870" indent="0">
              <a:buNone/>
              <a:defRPr sz="700"/>
            </a:lvl4pPr>
            <a:lvl5pPr marL="1421160" indent="0">
              <a:buNone/>
              <a:defRPr sz="700"/>
            </a:lvl5pPr>
            <a:lvl6pPr marL="1776451" indent="0">
              <a:buNone/>
              <a:defRPr sz="700"/>
            </a:lvl6pPr>
            <a:lvl7pPr marL="2131741" indent="0">
              <a:buNone/>
              <a:defRPr sz="700"/>
            </a:lvl7pPr>
            <a:lvl8pPr marL="2487031" indent="0">
              <a:buNone/>
              <a:defRPr sz="700"/>
            </a:lvl8pPr>
            <a:lvl9pPr marL="284232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92630" y="428515"/>
            <a:ext cx="7938878" cy="798948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32167" y="1371600"/>
            <a:ext cx="3051281" cy="751637"/>
          </a:xfrm>
        </p:spPr>
        <p:txBody>
          <a:bodyPr anchor="b">
            <a:noAutofit/>
          </a:bodyPr>
          <a:lstStyle>
            <a:lvl1pPr algn="l"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609" y="1097280"/>
            <a:ext cx="3552980" cy="2286000"/>
          </a:xfrm>
        </p:spPr>
        <p:txBody>
          <a:bodyPr anchor="ctr"/>
          <a:lstStyle>
            <a:lvl1pPr>
              <a:buClr>
                <a:schemeClr val="bg1"/>
              </a:buClr>
              <a:defRPr sz="17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042" y="137160"/>
            <a:ext cx="7913913" cy="362102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58" tIns="35529" rIns="71058" bIns="35529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92630" y="3212378"/>
            <a:ext cx="7938878" cy="798948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820" y="203200"/>
            <a:ext cx="3469772" cy="1457960"/>
          </a:xfrm>
        </p:spPr>
        <p:txBody>
          <a:bodyPr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522" y="1671320"/>
            <a:ext cx="3475070" cy="14528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55290" indent="0">
              <a:buNone/>
              <a:defRPr sz="900"/>
            </a:lvl2pPr>
            <a:lvl3pPr marL="710580" indent="0">
              <a:buNone/>
              <a:defRPr sz="800"/>
            </a:lvl3pPr>
            <a:lvl4pPr marL="1065870" indent="0">
              <a:buNone/>
              <a:defRPr sz="700"/>
            </a:lvl4pPr>
            <a:lvl5pPr marL="1421160" indent="0">
              <a:buNone/>
              <a:defRPr sz="700"/>
            </a:lvl5pPr>
            <a:lvl6pPr marL="1776451" indent="0">
              <a:buNone/>
              <a:defRPr sz="700"/>
            </a:lvl6pPr>
            <a:lvl7pPr marL="2131741" indent="0">
              <a:buNone/>
              <a:defRPr sz="700"/>
            </a:lvl7pPr>
            <a:lvl8pPr marL="2487031" indent="0">
              <a:buNone/>
              <a:defRPr sz="700"/>
            </a:lvl8pPr>
            <a:lvl9pPr marL="284232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820" y="822960"/>
            <a:ext cx="3245453" cy="175564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355290" indent="0">
              <a:buNone/>
              <a:defRPr sz="2200"/>
            </a:lvl2pPr>
            <a:lvl3pPr marL="710580" indent="0">
              <a:buNone/>
              <a:defRPr sz="1900"/>
            </a:lvl3pPr>
            <a:lvl4pPr marL="1065870" indent="0">
              <a:buNone/>
              <a:defRPr sz="1600"/>
            </a:lvl4pPr>
            <a:lvl5pPr marL="1421160" indent="0">
              <a:buNone/>
              <a:defRPr sz="1600"/>
            </a:lvl5pPr>
            <a:lvl6pPr marL="1776451" indent="0">
              <a:buNone/>
              <a:defRPr sz="1600"/>
            </a:lvl6pPr>
            <a:lvl7pPr marL="2131741" indent="0">
              <a:buNone/>
              <a:defRPr sz="1600"/>
            </a:lvl7pPr>
            <a:lvl8pPr marL="2487031" indent="0">
              <a:buNone/>
              <a:defRPr sz="1600"/>
            </a:lvl8pPr>
            <a:lvl9pPr marL="284232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8042" y="137160"/>
            <a:ext cx="7913913" cy="148132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58" tIns="35529" rIns="71058" bIns="35529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92630" y="1007658"/>
            <a:ext cx="7938878" cy="79792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084" y="202997"/>
            <a:ext cx="7489508" cy="751637"/>
          </a:xfrm>
          <a:prstGeom prst="rect">
            <a:avLst/>
          </a:prstGeom>
        </p:spPr>
        <p:txBody>
          <a:bodyPr vert="horz" lIns="71058" tIns="35529" rIns="71058" bIns="355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9300" y="3750099"/>
            <a:ext cx="3446151" cy="219075"/>
          </a:xfrm>
          <a:prstGeom prst="rect">
            <a:avLst/>
          </a:prstGeom>
        </p:spPr>
        <p:txBody>
          <a:bodyPr vert="horz" lIns="71058" tIns="35529" rIns="71058" bIns="35529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1C5070A-4661-4B56-A063-57478BBD3EF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224" y="3750099"/>
            <a:ext cx="3446152" cy="219075"/>
          </a:xfrm>
          <a:prstGeom prst="rect">
            <a:avLst/>
          </a:prstGeom>
        </p:spPr>
        <p:txBody>
          <a:bodyPr vert="horz" lIns="71058" tIns="35529" rIns="71058" bIns="35529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167" y="3750098"/>
            <a:ext cx="1057342" cy="219075"/>
          </a:xfrm>
          <a:prstGeom prst="rect">
            <a:avLst/>
          </a:prstGeom>
        </p:spPr>
        <p:txBody>
          <a:bodyPr vert="horz" lIns="71058" tIns="35529" rIns="71058" bIns="35529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6423651-103F-47BB-B194-FB72C603A1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2" y="1605280"/>
            <a:ext cx="6742097" cy="2070418"/>
          </a:xfrm>
          <a:prstGeom prst="rect">
            <a:avLst/>
          </a:prstGeom>
        </p:spPr>
        <p:txBody>
          <a:bodyPr vert="horz" lIns="71058" tIns="35529" rIns="71058" bIns="355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710580" rtl="0" eaLnBrk="1" latinLnBrk="0" hangingPunct="1">
        <a:spcBef>
          <a:spcPct val="0"/>
        </a:spcBef>
        <a:buNone/>
        <a:defRPr sz="3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3174" indent="-213174" algn="l" defTabSz="7105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7814" indent="-213174" algn="l" defTabSz="7105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64936" indent="-177645" algn="l" defTabSz="7105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88225" indent="-177645" algn="l" defTabSz="7105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36928" indent="-177645" algn="l" defTabSz="7105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85631" indent="-177645" algn="l" defTabSz="710580" rtl="0" eaLnBrk="1" latinLnBrk="0" hangingPunct="1">
        <a:spcBef>
          <a:spcPts val="29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634335" indent="-177645" algn="l" defTabSz="710580" rtl="0" eaLnBrk="1" latinLnBrk="0" hangingPunct="1">
        <a:spcBef>
          <a:spcPts val="29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883038" indent="-177645" algn="l" defTabSz="710580" rtl="0" eaLnBrk="1" latinLnBrk="0" hangingPunct="1">
        <a:spcBef>
          <a:spcPts val="29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2131741" indent="-177645" algn="l" defTabSz="710580" rtl="0" eaLnBrk="1" latinLnBrk="0" hangingPunct="1">
        <a:spcBef>
          <a:spcPts val="29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90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80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70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160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451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741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031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321" algn="l" defTabSz="710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idisciple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1524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37" y="1371600"/>
            <a:ext cx="3536712" cy="2841741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3200" b="1" dirty="0">
                <a:latin typeface="AR BERKLEY" panose="02000000000000000000" pitchFamily="2" charset="0"/>
              </a:rPr>
              <a:t>Regional Assembly </a:t>
            </a:r>
            <a:r>
              <a:rPr lang="en-US" sz="3200" b="1" dirty="0" smtClean="0">
                <a:latin typeface="AR BERKLEY" panose="02000000000000000000" pitchFamily="2" charset="0"/>
              </a:rPr>
              <a:t>2018</a:t>
            </a:r>
          </a:p>
          <a:p>
            <a:r>
              <a:rPr lang="en-US" sz="3200" b="1" dirty="0" smtClean="0">
                <a:latin typeface="AR BERKLEY" panose="02000000000000000000" pitchFamily="2" charset="0"/>
              </a:rPr>
              <a:t>Christian Church</a:t>
            </a:r>
          </a:p>
          <a:p>
            <a:r>
              <a:rPr lang="en-US" sz="3200" b="1" dirty="0" smtClean="0">
                <a:latin typeface="AR BERKLEY" panose="02000000000000000000" pitchFamily="2" charset="0"/>
              </a:rPr>
              <a:t>In Oregon &amp;</a:t>
            </a:r>
          </a:p>
          <a:p>
            <a:r>
              <a:rPr lang="en-US" sz="3200" b="1" dirty="0" smtClean="0">
                <a:latin typeface="AR BERKLEY" panose="02000000000000000000" pitchFamily="2" charset="0"/>
              </a:rPr>
              <a:t>SW Idaho</a:t>
            </a:r>
            <a:endParaRPr lang="en-US" sz="3200" b="1" dirty="0">
              <a:latin typeface="AR BERKLEY" panose="02000000000000000000" pitchFamily="2" charset="0"/>
            </a:endParaRPr>
          </a:p>
          <a:p>
            <a:endParaRPr lang="en-US" sz="2000" b="1" dirty="0" smtClean="0">
              <a:latin typeface="AR BERKLEY" panose="02000000000000000000" pitchFamily="2" charset="0"/>
            </a:endParaRP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2" y="1752600"/>
            <a:ext cx="333989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1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37" y="1417673"/>
            <a:ext cx="3308112" cy="1918411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6000" b="1" dirty="0" smtClean="0">
                <a:latin typeface="AR BERKLEY" panose="02000000000000000000" pitchFamily="2" charset="0"/>
              </a:rPr>
              <a:t>What happened?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2" y="1752600"/>
            <a:ext cx="333989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We did all the usual stuff   </a:t>
            </a: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AND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637" y="1295400"/>
            <a:ext cx="5334000" cy="2657075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2400" b="1" dirty="0" smtClean="0">
                <a:latin typeface="AR BERKLEY" panose="02000000000000000000" pitchFamily="2" charset="0"/>
              </a:rPr>
              <a:t>Usual stuff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Searching for Pastors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Camps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Women’s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Administration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Commission on Ministry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Congregational Visitation</a:t>
            </a:r>
            <a:endParaRPr lang="en-US" sz="1800" b="1" dirty="0">
              <a:latin typeface="AR BERKLEY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 BERKLEY" panose="02000000000000000000" pitchFamily="2" charset="0"/>
              </a:rPr>
              <a:t>General Church Committees and Boards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69" y="2362200"/>
            <a:ext cx="242576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 Support 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778" y="12192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Started using video conferencing </a:t>
            </a:r>
          </a:p>
          <a:p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meetings</a:t>
            </a:r>
          </a:p>
          <a:p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lectionary groups</a:t>
            </a:r>
          </a:p>
          <a:p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global ministry congregation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Launched an online </a:t>
            </a:r>
          </a:p>
          <a:p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newsletter</a:t>
            </a:r>
          </a:p>
          <a:p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	enhanced Facebook </a:t>
            </a:r>
          </a:p>
          <a:p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	updated website format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7" y="2722495"/>
            <a:ext cx="4076700" cy="11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 Support 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437" y="1128861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Districts: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parade float &amp; youth events in </a:t>
            </a:r>
            <a:r>
              <a:rPr lang="en-US" sz="1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Santiam River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camps &amp; women’s events </a:t>
            </a:r>
            <a:r>
              <a:rPr lang="en-US" sz="1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Snake River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regional assembly worship </a:t>
            </a:r>
            <a:r>
              <a:rPr lang="en-US" sz="1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Columbia Gorge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Facebook pages </a:t>
            </a:r>
            <a:r>
              <a:rPr lang="en-US" sz="1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Scenic Rivers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            		</a:t>
            </a:r>
            <a:r>
              <a:rPr lang="en-US" sz="1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 Mountain Rivers</a:t>
            </a:r>
          </a:p>
          <a:p>
            <a:endParaRPr lang="en-US" sz="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1600" smtClean="0">
                <a:latin typeface="Aharoni" panose="02010803020104030203" pitchFamily="2" charset="-79"/>
                <a:cs typeface="Aharoni" panose="02010803020104030203" pitchFamily="2" charset="-79"/>
              </a:rPr>
              <a:t>etworking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our Spanish speaking ministries by visits with Lori Tapia of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Obra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Hispana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events for pastors, youth and congregational visits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Image may contain: 5 people, people smiling, people standing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94" y="1752600"/>
            <a:ext cx="298026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 Support 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299" y="1283107"/>
            <a:ext cx="4343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group from regional                        church went to Ecuador                                      to visit and work with                            FEDICE</a:t>
            </a:r>
          </a:p>
          <a:p>
            <a:endParaRPr lang="en-US" sz="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Over 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women went                          to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Arizona to meet                                       with women from                                           the western regions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at the Wild Women of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the West Event April 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2018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Image may contain: 2 people, people stan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15797" b="14894"/>
          <a:stretch/>
        </p:blipFill>
        <p:spPr bwMode="auto">
          <a:xfrm>
            <a:off x="3094038" y="1279562"/>
            <a:ext cx="1670998" cy="26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thy\Documents\Fedice\2016\Jills Photos\day 11\me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/>
          <a:stretch/>
        </p:blipFill>
        <p:spPr bwMode="auto">
          <a:xfrm>
            <a:off x="4765035" y="1283107"/>
            <a:ext cx="334719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Support 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1371600"/>
            <a:ext cx="518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Launched Pilot project in       April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2018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with </a:t>
            </a:r>
            <a:r>
              <a:rPr lang="en-US" sz="3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en-US" sz="2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Regional Elders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network and care for   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51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retired clergy and           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25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people serving in            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specialized ministries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El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7" y="2362199"/>
            <a:ext cx="1398197" cy="1379537"/>
          </a:xfrm>
          <a:prstGeom prst="roundRect">
            <a:avLst>
              <a:gd name="adj" fmla="val 16667"/>
            </a:avLst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Support 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1524000"/>
            <a:ext cx="411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supported whole church with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mission gatherings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Hired new part time staff to support expanding ministries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Image may contain: 3 people, people sit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1255283"/>
            <a:ext cx="3530601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Support 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15240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sent men to the general church men’s gathering to support men’s ministry formation in our region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9428" r="15072" b="3714"/>
          <a:stretch/>
        </p:blipFill>
        <p:spPr bwMode="auto">
          <a:xfrm>
            <a:off x="5390276" y="1098702"/>
            <a:ext cx="2774294" cy="27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Support 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1524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sent our regional ministers to training in planned giving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increased the number of named funds benefiting ministries in the church</a:t>
            </a:r>
          </a:p>
        </p:txBody>
      </p:sp>
      <p:pic>
        <p:nvPicPr>
          <p:cNvPr id="8194" name="Picture 2" descr="http://disciples.org/wp-content/uploads/2013/08/ccf_co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7" y="2133600"/>
            <a:ext cx="3176588" cy="13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Support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Equip</a:t>
            </a:r>
            <a:endParaRPr lang="en-US" altLang="en-US" sz="4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1524000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Provided training to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10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Anti-Racism trainers through partnership   with Reconciliation Ministries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7" y="1303540"/>
            <a:ext cx="3506788" cy="2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4237" y="1417673"/>
            <a:ext cx="3003312" cy="1918411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6000" b="1" dirty="0" smtClean="0">
                <a:latin typeface="AR BERKLEY" panose="02000000000000000000" pitchFamily="2" charset="0"/>
              </a:rPr>
              <a:t>Future What??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2" y="1752600"/>
            <a:ext cx="333989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Support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Equip</a:t>
            </a:r>
            <a:endParaRPr lang="en-US" altLang="en-US" sz="4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1524000"/>
            <a:ext cx="411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Provided training Anti-Racism sessions to over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100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Pastors in the region now required to take the training</a:t>
            </a:r>
          </a:p>
        </p:txBody>
      </p:sp>
      <p:pic>
        <p:nvPicPr>
          <p:cNvPr id="10242" name="Picture 2" descr="C:\Users\Cathy\Documents\antiracism\2017\Boise Oct 2017 Training\Group Photo with 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1159438"/>
            <a:ext cx="3581401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Support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Equip</a:t>
            </a:r>
            <a:endParaRPr lang="en-US" altLang="en-US" sz="4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1524000"/>
            <a:ext cx="411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Hosted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Chuukese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Easter Rally to support               developing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67" y="1508759"/>
            <a:ext cx="3954463" cy="23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860" y="1219200"/>
            <a:ext cx="3308112" cy="2780186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4400" b="1" dirty="0" smtClean="0">
                <a:latin typeface="AR BERKLEY" panose="02000000000000000000" pitchFamily="2" charset="0"/>
              </a:rPr>
              <a:t>Today we Highlight 3 parts of this future story</a:t>
            </a:r>
          </a:p>
        </p:txBody>
      </p:sp>
      <p:pic>
        <p:nvPicPr>
          <p:cNvPr id="5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1" y="1600200"/>
            <a:ext cx="333989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New Staff join the team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5637" y="1663618"/>
            <a:ext cx="3581400" cy="1979967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3200" b="1" dirty="0" smtClean="0">
                <a:latin typeface="AR BERKLEY" panose="02000000000000000000" pitchFamily="2" charset="0"/>
              </a:rPr>
              <a:t>Bernice Rivera</a:t>
            </a:r>
          </a:p>
          <a:p>
            <a:r>
              <a:rPr lang="en-US" sz="2000" b="1" dirty="0" smtClean="0">
                <a:latin typeface="AR BERKLEY" panose="02000000000000000000" pitchFamily="2" charset="0"/>
              </a:rPr>
              <a:t>New Church Associate</a:t>
            </a:r>
          </a:p>
          <a:p>
            <a:endParaRPr lang="en-US" sz="2000" b="1" dirty="0" smtClean="0">
              <a:latin typeface="AR BERKLEY" panose="02000000000000000000" pitchFamily="2" charset="0"/>
            </a:endParaRPr>
          </a:p>
          <a:p>
            <a:r>
              <a:rPr lang="en-US" sz="3200" b="1" dirty="0" smtClean="0">
                <a:latin typeface="AR BERKLEY" panose="02000000000000000000" pitchFamily="2" charset="0"/>
              </a:rPr>
              <a:t>Stacy Shelton</a:t>
            </a:r>
          </a:p>
          <a:p>
            <a:r>
              <a:rPr lang="en-US" sz="2000" b="1" dirty="0" smtClean="0">
                <a:latin typeface="AR BERKLEY" panose="02000000000000000000" pitchFamily="2" charset="0"/>
              </a:rPr>
              <a:t>Communications Associate</a:t>
            </a:r>
          </a:p>
        </p:txBody>
      </p:sp>
      <p:pic>
        <p:nvPicPr>
          <p:cNvPr id="3" name="Picture 2" descr="C:\Users\Cathy\Downloads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295400"/>
            <a:ext cx="3681413" cy="25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Anti Racism Work moves forward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37" y="1138121"/>
            <a:ext cx="3308112" cy="2841741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6000" b="1" dirty="0" smtClean="0">
                <a:latin typeface="AR BERKLEY" panose="02000000000000000000" pitchFamily="2" charset="0"/>
              </a:rPr>
              <a:t>Anti Racism Trainers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1268353"/>
            <a:ext cx="3442858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37" y="1417673"/>
            <a:ext cx="3308112" cy="2564742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5400" b="1" dirty="0" smtClean="0">
                <a:latin typeface="AR BERKLEY" panose="02000000000000000000" pitchFamily="2" charset="0"/>
              </a:rPr>
              <a:t>What comes Next?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37" y="1828800"/>
            <a:ext cx="4949261" cy="197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0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 Support 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874" y="1371600"/>
            <a:ext cx="415925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Developing deeper relationships between historic congregations and new congregations</a:t>
            </a:r>
          </a:p>
          <a:p>
            <a:endParaRPr lang="en-US" sz="1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Deepen relationship in districts between congregations</a:t>
            </a:r>
          </a:p>
          <a:p>
            <a:endParaRPr lang="en-US" sz="1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Further utilize technology to share resources/community/support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314" name="Picture 2" descr="Image may contain: 5 people, people sitting, table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4" y="1143000"/>
            <a:ext cx="3606801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 Support 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468" y="1219200"/>
            <a:ext cx="415925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 a trip to Ecuador 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launch a new Micro-loan project in      </a:t>
            </a:r>
            <a:r>
              <a:rPr lang="en-US" sz="1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Maca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á</a:t>
            </a:r>
            <a:r>
              <a:rPr lang="en-US" sz="1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pulo</a:t>
            </a:r>
            <a:endParaRPr lang="en-US" sz="1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9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Add to the number of Global Mission Congregations and network them within our region</a:t>
            </a:r>
          </a:p>
          <a:p>
            <a:endParaRPr lang="en-US" sz="9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Begin conversations for the     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2020-2023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Future Story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338" name="Picture 2" descr="women and she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7" y="1322175"/>
            <a:ext cx="2294579" cy="244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Support</a:t>
            </a:r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      Equip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467" y="1302581"/>
            <a:ext cx="473496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Pilot Project for men’s ministry</a:t>
            </a:r>
          </a:p>
          <a:p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Add staffing for women’s ministry</a:t>
            </a:r>
          </a:p>
          <a:p>
            <a:endParaRPr lang="en-US" sz="1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Increase the number of named funds supporting ministry through endowment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http://disciples.org/wp-content/uploads/2013/08/ccf_co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70" y="2181567"/>
            <a:ext cx="2490788" cy="10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Support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Equip</a:t>
            </a:r>
            <a:endParaRPr lang="en-US" altLang="en-US" sz="4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063" y="1295400"/>
            <a:ext cx="415925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Offer support for technology training for congregations</a:t>
            </a:r>
          </a:p>
          <a:p>
            <a:endParaRPr lang="en-US" sz="2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Provide Anti-Racism training to congregational leadership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362" name="Picture 2" descr="C:\Users\Cathy\Documents\antiracism\2017\Springfield 09221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1209258"/>
            <a:ext cx="340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637" y="1143000"/>
            <a:ext cx="4343400" cy="2657075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2800" b="1" dirty="0" smtClean="0">
                <a:latin typeface="AR BERKLEY" panose="02000000000000000000" pitchFamily="2" charset="0"/>
              </a:rPr>
              <a:t>From 2012-16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 BERKLEY" panose="02000000000000000000" pitchFamily="2" charset="0"/>
              </a:rPr>
              <a:t>We listened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 BERKLEY" panose="02000000000000000000" pitchFamily="2" charset="0"/>
              </a:rPr>
              <a:t>We prayed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 BERKLEY" panose="02000000000000000000" pitchFamily="2" charset="0"/>
              </a:rPr>
              <a:t>We pondered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 BERKLEY" panose="02000000000000000000" pitchFamily="2" charset="0"/>
              </a:rPr>
              <a:t>We grew our geography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 BERKLEY" panose="02000000000000000000" pitchFamily="2" charset="0"/>
              </a:rPr>
              <a:t>We grew our vision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7" y="1752600"/>
            <a:ext cx="2501900" cy="166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7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Support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Equip</a:t>
            </a:r>
            <a:endParaRPr lang="en-US" altLang="en-US" sz="4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637" y="1295400"/>
            <a:ext cx="415925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Host North American/Pacific Asian Disciples Convocation in August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2018</a:t>
            </a: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Create Clergy Care networks/support system</a:t>
            </a:r>
            <a:endParaRPr lang="en-US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386" name="Picture 2" descr="https://static.wixstatic.com/media/0cb219_d6d4a0097b344b1380d676a5113fb9a9~mv2.jpg/v1/fill/w_287,h_155,lg_1/0cb219_d6d4a0097b344b1380d676a5113fb9a9~m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63" y="1600201"/>
            <a:ext cx="3945350" cy="21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Unite      Support      </a:t>
            </a:r>
            <a:r>
              <a:rPr lang="en-US" alt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Equip</a:t>
            </a:r>
            <a:endParaRPr lang="en-US" altLang="en-US" sz="4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468" y="1524000"/>
            <a:ext cx="415925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Launch Certificate of Ministry Program in Spanish in partnership   with Disciples Seminary Foundation Fall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2018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434" name="Picture 2" descr="Image may contain: people sitting and i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93" y="1524000"/>
            <a:ext cx="3785263" cy="22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What comes next!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437" y="1217735"/>
            <a:ext cx="5452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 BERKLEY" panose="02000000000000000000" pitchFamily="2" charset="0"/>
              </a:rPr>
              <a:t>Xose</a:t>
            </a:r>
            <a:r>
              <a:rPr lang="en-US" sz="4400" b="1" dirty="0" smtClean="0">
                <a:latin typeface="AR BERKLEY" panose="02000000000000000000" pitchFamily="2" charset="0"/>
              </a:rPr>
              <a:t> Escamilla</a:t>
            </a:r>
          </a:p>
          <a:p>
            <a:r>
              <a:rPr lang="en-US" sz="4000" b="1" dirty="0" smtClean="0">
                <a:latin typeface="AR BERKLEY" panose="02000000000000000000" pitchFamily="2" charset="0"/>
              </a:rPr>
              <a:t>    Disciples Seminary</a:t>
            </a:r>
          </a:p>
          <a:p>
            <a:r>
              <a:rPr lang="en-US" sz="4000" b="1" dirty="0" smtClean="0">
                <a:latin typeface="AR BERKLEY" panose="02000000000000000000" pitchFamily="2" charset="0"/>
              </a:rPr>
              <a:t>        Foundation</a:t>
            </a:r>
          </a:p>
          <a:p>
            <a:r>
              <a:rPr lang="en-US" sz="4400" b="1" dirty="0" smtClean="0">
                <a:latin typeface="AR BERKLEY" panose="02000000000000000000" pitchFamily="2" charset="0"/>
              </a:rPr>
              <a:t>Certificate of Ministry</a:t>
            </a:r>
            <a:endParaRPr lang="en-US" sz="4400" b="1" dirty="0">
              <a:latin typeface="AR BERKLEY" panose="02000000000000000000" pitchFamily="2" charset="0"/>
            </a:endParaRPr>
          </a:p>
        </p:txBody>
      </p:sp>
      <p:sp>
        <p:nvSpPr>
          <p:cNvPr id="4" name="AutoShape 2" descr="https://static.wixstatic.com/media/82b9d4_04593d14fb6a44adb3d3f9252c37dcd2~mv2_d_2268_3402_s_2.jpg/v1/crop/x_0,y_0,w_2268,h_2412/fill/w_158,h_168,al_c,q_80,usm_0.66_1.00_0.01/82b9d4_04593d14fb6a44adb3d3f9252c37dcd2~mv2_d_2268_3402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static.wixstatic.com/media/82b9d4_04593d14fb6a44adb3d3f9252c37dcd2~mv2_d_2268_3402_s_2.jpg/v1/crop/x_0,y_0,w_2268,h_2412/fill/w_158,h_168,al_c,q_80,usm_0.66_1.00_0.01/82b9d4_04593d14fb6a44adb3d3f9252c37dcd2~mv2_d_2268_3402_s_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:\Users\Cathy\Documents\Regional Assembly\xos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Image may contain: 3 people, people smiling, people standing and in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r="51708" b="-1523"/>
          <a:stretch/>
        </p:blipFill>
        <p:spPr bwMode="auto">
          <a:xfrm>
            <a:off x="5650381" y="305224"/>
            <a:ext cx="2468450" cy="37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OFFERING FOR </a:t>
            </a:r>
            <a:r>
              <a:rPr lang="en-US" altLang="en-US" dirty="0" err="1" smtClean="0"/>
              <a:t>Maca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</a:t>
            </a:r>
            <a:r>
              <a:rPr lang="en-US" altLang="en-US" dirty="0" err="1" smtClean="0">
                <a:latin typeface="Times New Roman"/>
                <a:cs typeface="Times New Roman"/>
              </a:rPr>
              <a:t>á</a:t>
            </a:r>
            <a:r>
              <a:rPr lang="en-US" altLang="en-US" dirty="0" err="1" smtClean="0"/>
              <a:t>pulo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77" y="472440"/>
            <a:ext cx="310896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837" y="1219200"/>
            <a:ext cx="4876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Make Check to Christian Church in OR &amp; SW ID</a:t>
            </a:r>
          </a:p>
          <a:p>
            <a:r>
              <a:rPr lang="en-US" sz="1800" dirty="0" smtClean="0"/>
              <a:t>Write FEDICE in the memo section</a:t>
            </a:r>
          </a:p>
          <a:p>
            <a:endParaRPr lang="en-US" sz="1000" dirty="0"/>
          </a:p>
          <a:p>
            <a:r>
              <a:rPr lang="en-US" sz="1800" dirty="0" smtClean="0"/>
              <a:t>Give on line by going to our website:</a:t>
            </a:r>
          </a:p>
          <a:p>
            <a:r>
              <a:rPr lang="en-US" sz="1800" dirty="0" smtClean="0">
                <a:hlinkClick r:id="rId4"/>
              </a:rPr>
              <a:t>www.oidisciples.org</a:t>
            </a:r>
            <a:endParaRPr lang="en-US" sz="1800" dirty="0" smtClean="0"/>
          </a:p>
          <a:p>
            <a:r>
              <a:rPr lang="en-US" sz="1800" dirty="0" smtClean="0"/>
              <a:t>Bottom of the home page, there is a link labeled</a:t>
            </a:r>
          </a:p>
          <a:p>
            <a:r>
              <a:rPr lang="en-US" sz="1800" dirty="0" smtClean="0"/>
              <a:t>“Give to </a:t>
            </a:r>
            <a:r>
              <a:rPr lang="en-US" sz="1800" dirty="0" err="1" smtClean="0"/>
              <a:t>Maca</a:t>
            </a:r>
            <a:r>
              <a:rPr lang="en-US" sz="1800" dirty="0" smtClean="0"/>
              <a:t> </a:t>
            </a:r>
            <a:r>
              <a:rPr lang="en-US" sz="1800" dirty="0" err="1" smtClean="0"/>
              <a:t>At</a:t>
            </a:r>
            <a:r>
              <a:rPr lang="en-US" sz="1800" dirty="0" err="1" smtClean="0">
                <a:latin typeface="Times New Roman"/>
                <a:cs typeface="Times New Roman"/>
              </a:rPr>
              <a:t>á</a:t>
            </a:r>
            <a:r>
              <a:rPr lang="en-US" sz="1800" dirty="0" err="1" smtClean="0"/>
              <a:t>pulo</a:t>
            </a:r>
            <a:r>
              <a:rPr lang="en-US" sz="1800" dirty="0" smtClean="0"/>
              <a:t>”</a:t>
            </a:r>
          </a:p>
          <a:p>
            <a:r>
              <a:rPr lang="en-US" sz="1800" dirty="0" smtClean="0"/>
              <a:t>Click this link and follow the directions</a:t>
            </a:r>
          </a:p>
          <a:p>
            <a:endParaRPr lang="en-US" sz="1000" dirty="0"/>
          </a:p>
          <a:p>
            <a:r>
              <a:rPr lang="en-US" sz="2800" b="1" dirty="0" smtClean="0"/>
              <a:t>THANK YOU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38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837" y="1143000"/>
            <a:ext cx="5029200" cy="2657075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2800" b="1" dirty="0" smtClean="0">
                <a:latin typeface="AR BERKLEY" panose="02000000000000000000" pitchFamily="2" charset="0"/>
              </a:rPr>
              <a:t>In 2016 we launched a</a:t>
            </a:r>
          </a:p>
          <a:p>
            <a:r>
              <a:rPr lang="en-US" sz="2800" b="1" dirty="0" smtClean="0">
                <a:latin typeface="AR BERKLEY" panose="02000000000000000000" pitchFamily="2" charset="0"/>
              </a:rPr>
              <a:t>Future Story…..</a:t>
            </a:r>
          </a:p>
          <a:p>
            <a:endParaRPr lang="en-US" sz="2800" b="1" dirty="0">
              <a:latin typeface="AR BERKLEY" panose="02000000000000000000" pitchFamily="2" charset="0"/>
            </a:endParaRPr>
          </a:p>
          <a:p>
            <a:r>
              <a:rPr lang="en-US" sz="2800" b="1" dirty="0" smtClean="0">
                <a:latin typeface="AR BERKLEY" panose="02000000000000000000" pitchFamily="2" charset="0"/>
              </a:rPr>
              <a:t>We hoped that God would USE us to share good news in the Northwest and Beyond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7" y="1752600"/>
            <a:ext cx="2501900" cy="166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" y="6096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Transitions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Moving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from living in a shared history to living into a shared 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future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Moving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from indirect institutional connections to individual/congregational 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relationships</a:t>
            </a:r>
          </a:p>
          <a:p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Moving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from a Co-Ministry style to a Team Ministry style of leadership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691651"/>
            <a:ext cx="723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Strategies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for God to </a:t>
            </a:r>
            <a:r>
              <a:rPr lang="en-US" sz="20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us</a:t>
            </a:r>
          </a:p>
          <a:p>
            <a:endParaRPr lang="en-US" sz="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sz="18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nite</a:t>
            </a:r>
            <a:r>
              <a:rPr lang="en-US" sz="1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— maximizing our efforts by bringing together human </a:t>
            </a:r>
            <a:endParaRPr lang="en-US" sz="1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resources.</a:t>
            </a:r>
          </a:p>
          <a:p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upport</a:t>
            </a:r>
            <a:r>
              <a:rPr lang="en-US" sz="1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— each other in ministry by sharing resources </a:t>
            </a:r>
            <a:endParaRPr lang="en-US" sz="1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effectively.</a:t>
            </a:r>
          </a:p>
          <a:p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n-US" sz="18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quip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— our leadership with the skills required in a changing </a:t>
            </a:r>
            <a:endParaRPr lang="en-US" sz="1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world 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and changing church</a:t>
            </a:r>
            <a:r>
              <a:rPr lang="en-US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37" y="1417673"/>
            <a:ext cx="3810000" cy="2041522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3200" b="1" dirty="0" smtClean="0">
                <a:latin typeface="AR BERKLEY" panose="02000000000000000000" pitchFamily="2" charset="0"/>
              </a:rPr>
              <a:t>We formed an implementation team to keep us on track and moving forward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2" y="1752600"/>
            <a:ext cx="333989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4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37" y="1143000"/>
            <a:ext cx="3810000" cy="2657075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2800" b="1" dirty="0">
                <a:latin typeface="AR BERKLEY" panose="02000000000000000000" pitchFamily="2" charset="0"/>
              </a:rPr>
              <a:t>David </a:t>
            </a:r>
            <a:r>
              <a:rPr lang="en-US" sz="2800" b="1" dirty="0" err="1" smtClean="0">
                <a:latin typeface="AR BERKLEY" panose="02000000000000000000" pitchFamily="2" charset="0"/>
              </a:rPr>
              <a:t>DeBow</a:t>
            </a:r>
            <a:endParaRPr lang="en-US" sz="2800" b="1" dirty="0" smtClean="0">
              <a:latin typeface="AR BERKLEY" panose="02000000000000000000" pitchFamily="2" charset="0"/>
            </a:endParaRPr>
          </a:p>
          <a:p>
            <a:r>
              <a:rPr lang="en-US" sz="2800" b="1" dirty="0" smtClean="0">
                <a:latin typeface="AR BERKLEY" panose="02000000000000000000" pitchFamily="2" charset="0"/>
              </a:rPr>
              <a:t>Dick Hamm</a:t>
            </a:r>
            <a:endParaRPr lang="en-US" sz="2800" b="1" dirty="0">
              <a:latin typeface="AR BERKLEY" panose="02000000000000000000" pitchFamily="2" charset="0"/>
            </a:endParaRPr>
          </a:p>
          <a:p>
            <a:r>
              <a:rPr lang="en-US" sz="2800" b="1" dirty="0">
                <a:latin typeface="AR BERKLEY" panose="02000000000000000000" pitchFamily="2" charset="0"/>
              </a:rPr>
              <a:t>Brian </a:t>
            </a:r>
            <a:r>
              <a:rPr lang="en-US" sz="2800" b="1" dirty="0" err="1">
                <a:latin typeface="AR BERKLEY" panose="02000000000000000000" pitchFamily="2" charset="0"/>
              </a:rPr>
              <a:t>Ponzar</a:t>
            </a:r>
            <a:endParaRPr lang="en-US" sz="2800" b="1" dirty="0">
              <a:latin typeface="AR BERKLEY" panose="02000000000000000000" pitchFamily="2" charset="0"/>
            </a:endParaRPr>
          </a:p>
          <a:p>
            <a:r>
              <a:rPr lang="en-US" sz="2800" b="1" dirty="0" err="1" smtClean="0">
                <a:latin typeface="AR BERKLEY" panose="02000000000000000000" pitchFamily="2" charset="0"/>
              </a:rPr>
              <a:t>Robi</a:t>
            </a:r>
            <a:r>
              <a:rPr lang="en-US" sz="2800" b="1" dirty="0" smtClean="0">
                <a:latin typeface="AR BERKLEY" panose="02000000000000000000" pitchFamily="2" charset="0"/>
              </a:rPr>
              <a:t> Ingram Rich</a:t>
            </a:r>
          </a:p>
          <a:p>
            <a:r>
              <a:rPr lang="en-US" sz="2800" b="1" dirty="0" smtClean="0">
                <a:latin typeface="AR BERKLEY" panose="02000000000000000000" pitchFamily="2" charset="0"/>
              </a:rPr>
              <a:t>Stacy Shelton</a:t>
            </a:r>
          </a:p>
          <a:p>
            <a:r>
              <a:rPr lang="en-US" sz="2800" b="1" dirty="0" smtClean="0">
                <a:latin typeface="AR BERKLEY" panose="02000000000000000000" pitchFamily="2" charset="0"/>
              </a:rPr>
              <a:t>Cathy Myers Wirt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2" y="1752600"/>
            <a:ext cx="333989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84" y="228600"/>
            <a:ext cx="7694453" cy="960120"/>
          </a:xfrm>
        </p:spPr>
        <p:txBody>
          <a:bodyPr>
            <a:normAutofit/>
          </a:bodyPr>
          <a:lstStyle/>
          <a:p>
            <a:pPr algn="l"/>
            <a:r>
              <a:rPr lang="en-US" alt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BERKLEY" panose="02000000000000000000" pitchFamily="2" charset="0"/>
              </a:rPr>
              <a:t>Update to our Future Story</a:t>
            </a:r>
            <a:endParaRPr lang="en-US" altLang="en-US" sz="4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37" y="1417673"/>
            <a:ext cx="3810000" cy="2041522"/>
          </a:xfrm>
          <a:prstGeom prst="rect">
            <a:avLst/>
          </a:prstGeom>
          <a:noFill/>
        </p:spPr>
        <p:txBody>
          <a:bodyPr wrap="square" lIns="71058" tIns="35529" rIns="71058" bIns="35529" rtlCol="0">
            <a:spAutoFit/>
          </a:bodyPr>
          <a:lstStyle/>
          <a:p>
            <a:r>
              <a:rPr lang="en-US" sz="3200" b="1" dirty="0" smtClean="0">
                <a:latin typeface="AR BERKLEY" panose="02000000000000000000" pitchFamily="2" charset="0"/>
              </a:rPr>
              <a:t>We reported to our regional board three times a year about the progress on our story</a:t>
            </a:r>
          </a:p>
        </p:txBody>
      </p:sp>
      <p:pic>
        <p:nvPicPr>
          <p:cNvPr id="1026" name="Picture 2" descr="blue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2" y="1752600"/>
            <a:ext cx="333989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802</TotalTime>
  <Words>727</Words>
  <Application>Microsoft Office PowerPoint</Application>
  <PresentationFormat>Custom</PresentationFormat>
  <Paragraphs>189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Update to our Future Story</vt:lpstr>
      <vt:lpstr>Update to our Future Story</vt:lpstr>
      <vt:lpstr>Update to our Future Story</vt:lpstr>
      <vt:lpstr>Update to our Future Story</vt:lpstr>
      <vt:lpstr>PowerPoint Presentation</vt:lpstr>
      <vt:lpstr>PowerPoint Presentation</vt:lpstr>
      <vt:lpstr>Update to our Future Story</vt:lpstr>
      <vt:lpstr>Update to our Future Story</vt:lpstr>
      <vt:lpstr>Update to our Future Story</vt:lpstr>
      <vt:lpstr>Update to our Future Story</vt:lpstr>
      <vt:lpstr>We did all the usual stuff   AND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Update to our Future Story</vt:lpstr>
      <vt:lpstr>New Staff join the team</vt:lpstr>
      <vt:lpstr>Anti Racism Work moves forward</vt:lpstr>
      <vt:lpstr>Update to our Future Story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Unite      Support      Equip</vt:lpstr>
      <vt:lpstr>What comes next!</vt:lpstr>
      <vt:lpstr>OFFERING FOR Maca Atápulo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Camp at Suttle Lake</dc:title>
  <dc:creator>Cathy</dc:creator>
  <cp:lastModifiedBy>Cathy</cp:lastModifiedBy>
  <cp:revision>120</cp:revision>
  <cp:lastPrinted>2018-05-18T21:30:37Z</cp:lastPrinted>
  <dcterms:created xsi:type="dcterms:W3CDTF">2014-04-30T01:54:37Z</dcterms:created>
  <dcterms:modified xsi:type="dcterms:W3CDTF">2018-05-20T17:07:45Z</dcterms:modified>
</cp:coreProperties>
</file>